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57" r:id="rId3"/>
    <p:sldId id="264" r:id="rId4"/>
    <p:sldId id="260" r:id="rId5"/>
    <p:sldId id="259" r:id="rId6"/>
    <p:sldId id="261" r:id="rId7"/>
    <p:sldId id="266" r:id="rId8"/>
    <p:sldId id="262" r:id="rId9"/>
    <p:sldId id="263"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livia Brown" initials="O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CFC7"/>
    <a:srgbClr val="FBF8EF"/>
    <a:srgbClr val="F9FB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594" autoAdjust="0"/>
    <p:restoredTop sz="81672" autoAdjust="0"/>
  </p:normalViewPr>
  <p:slideViewPr>
    <p:cSldViewPr snapToGrid="0" snapToObjects="1">
      <p:cViewPr varScale="1">
        <p:scale>
          <a:sx n="89" d="100"/>
          <a:sy n="89" d="100"/>
        </p:scale>
        <p:origin x="-144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commentAuthors" Target="commentAuthors.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9C1881-E145-3249-A5E9-A31DE5C66752}" type="datetimeFigureOut">
              <a:rPr lang="en-US" smtClean="0"/>
              <a:t>2/23/21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70C2A-C3CF-0F48-94D8-918ECC4A25AE}" type="slidenum">
              <a:rPr lang="en-US" smtClean="0"/>
              <a:t>‹#›</a:t>
            </a:fld>
            <a:endParaRPr lang="en-US"/>
          </a:p>
        </p:txBody>
      </p:sp>
    </p:spTree>
    <p:extLst>
      <p:ext uri="{BB962C8B-B14F-4D97-AF65-F5344CB8AC3E}">
        <p14:creationId xmlns:p14="http://schemas.microsoft.com/office/powerpoint/2010/main" val="14214550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E70C2A-C3CF-0F48-94D8-918ECC4A25AE}" type="slidenum">
              <a:rPr lang="en-US" smtClean="0"/>
              <a:t>1</a:t>
            </a:fld>
            <a:endParaRPr lang="en-US"/>
          </a:p>
        </p:txBody>
      </p:sp>
    </p:spTree>
    <p:extLst>
      <p:ext uri="{BB962C8B-B14F-4D97-AF65-F5344CB8AC3E}">
        <p14:creationId xmlns:p14="http://schemas.microsoft.com/office/powerpoint/2010/main" val="3222756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When</a:t>
            </a:r>
            <a:r>
              <a:rPr lang="en-US" baseline="0" dirty="0" smtClean="0">
                <a:effectLst/>
              </a:rPr>
              <a:t> we first started, </a:t>
            </a:r>
            <a:r>
              <a:rPr lang="en-US" dirty="0" smtClean="0">
                <a:effectLst/>
              </a:rPr>
              <a:t>PBNA had 17 members. We then went</a:t>
            </a:r>
            <a:r>
              <a:rPr lang="en-US" baseline="0" dirty="0" smtClean="0">
                <a:effectLst/>
              </a:rPr>
              <a:t> on to be</a:t>
            </a:r>
            <a:r>
              <a:rPr lang="en-US" dirty="0" smtClean="0">
                <a:effectLst/>
              </a:rPr>
              <a:t> </a:t>
            </a:r>
            <a:r>
              <a:rPr lang="en-US" dirty="0" smtClean="0">
                <a:effectLst/>
              </a:rPr>
              <a:t>chartered on July 25, 2019</a:t>
            </a:r>
            <a:r>
              <a:rPr lang="en-US" baseline="0" dirty="0" smtClean="0">
                <a:effectLst/>
              </a:rPr>
              <a:t> as a local chapter of the National Black Nurses Association. </a:t>
            </a:r>
            <a:r>
              <a:rPr lang="en-US" baseline="0" dirty="0" smtClean="0">
                <a:effectLst/>
              </a:rPr>
              <a:t>To date we have 44 active members and are continuing to grow. Prior </a:t>
            </a:r>
            <a:r>
              <a:rPr lang="en-US" baseline="0" dirty="0" smtClean="0">
                <a:effectLst/>
              </a:rPr>
              <a:t>to this chapter, there hasn’t been a local representation of NBNA which left a void as many members were initially members at large or have had experience with other chapters in former areas of residence. As a chapter, we are proud to serve Mecklenburg, Rowan, Iredell, and Cabarrus communities. The mission of PBNA is t</a:t>
            </a:r>
            <a:r>
              <a:rPr lang="en-US" dirty="0" smtClean="0"/>
              <a:t>o represent and provide a forum for Black nurses to advocate and implement strategies to ensure access to the highest quality of healthcare for persons of color.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49E70C2A-C3CF-0F48-94D8-918ECC4A25AE}" type="slidenum">
              <a:rPr lang="en-US" smtClean="0"/>
              <a:t>2</a:t>
            </a:fld>
            <a:endParaRPr lang="en-US"/>
          </a:p>
        </p:txBody>
      </p:sp>
    </p:spTree>
    <p:extLst>
      <p:ext uri="{BB962C8B-B14F-4D97-AF65-F5344CB8AC3E}">
        <p14:creationId xmlns:p14="http://schemas.microsoft.com/office/powerpoint/2010/main" val="389328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Advocacy</a:t>
            </a:r>
            <a:r>
              <a:rPr lang="en-US" baseline="0" dirty="0" smtClean="0"/>
              <a:t> seeks to ensure that all people in society are able to: have their voice heard on issues that are important to them, protect and promote rights, in addition to having their views and wishes considered in decision-making. This is an important part of being a presence in the community. At PBNA we aim to empower community members to be more involved in their healthcare, make informed decisions, and educate themselves. We celebrate diversity of thought and practice and seek to create that momentum needed to strengthen our communities and bring about an impactful change. </a:t>
            </a:r>
            <a:endParaRPr lang="en-US" dirty="0"/>
          </a:p>
        </p:txBody>
      </p:sp>
      <p:sp>
        <p:nvSpPr>
          <p:cNvPr id="4" name="Slide Number Placeholder 3"/>
          <p:cNvSpPr>
            <a:spLocks noGrp="1"/>
          </p:cNvSpPr>
          <p:nvPr>
            <p:ph type="sldNum" sz="quarter" idx="10"/>
          </p:nvPr>
        </p:nvSpPr>
        <p:spPr/>
        <p:txBody>
          <a:bodyPr/>
          <a:lstStyle/>
          <a:p>
            <a:fld id="{49E70C2A-C3CF-0F48-94D8-918ECC4A25AE}" type="slidenum">
              <a:rPr lang="en-US" smtClean="0"/>
              <a:t>3</a:t>
            </a:fld>
            <a:endParaRPr lang="en-US"/>
          </a:p>
        </p:txBody>
      </p:sp>
    </p:spTree>
    <p:extLst>
      <p:ext uri="{BB962C8B-B14F-4D97-AF65-F5344CB8AC3E}">
        <p14:creationId xmlns:p14="http://schemas.microsoft.com/office/powerpoint/2010/main" val="110575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brings us to our second point of impact, support. In order for an entity to be successful, it needs support from internal and external factors. PBNA partners with numerous groups and organizations to help put forth our best efforts in whatever project we undertake. Whether it’s a health fair or food drive, team work makes the dream work. External support helps to drive our initiative while fostering collaborative environments where members can network and be included in a greater good. PBNA also focuses on internal support for its members. As a house cannot stand without a solid foundation, our organization cannot be strong without our dedicated members. At PBNA, we take time to educate our members of what’s new in nursing, how we can best care for ourselves and others, in addition to creating a safe space where we can vent, bounce ideas off of each other, and simply talk about challenges we are facing or celebrations we are having. </a:t>
            </a:r>
            <a:endParaRPr lang="en-US" dirty="0"/>
          </a:p>
        </p:txBody>
      </p:sp>
      <p:sp>
        <p:nvSpPr>
          <p:cNvPr id="4" name="Slide Number Placeholder 3"/>
          <p:cNvSpPr>
            <a:spLocks noGrp="1"/>
          </p:cNvSpPr>
          <p:nvPr>
            <p:ph type="sldNum" sz="quarter" idx="10"/>
          </p:nvPr>
        </p:nvSpPr>
        <p:spPr/>
        <p:txBody>
          <a:bodyPr/>
          <a:lstStyle/>
          <a:p>
            <a:fld id="{49E70C2A-C3CF-0F48-94D8-918ECC4A25AE}" type="slidenum">
              <a:rPr lang="en-US" smtClean="0"/>
              <a:t>4</a:t>
            </a:fld>
            <a:endParaRPr lang="en-US"/>
          </a:p>
        </p:txBody>
      </p:sp>
    </p:spTree>
    <p:extLst>
      <p:ext uri="{BB962C8B-B14F-4D97-AF65-F5344CB8AC3E}">
        <p14:creationId xmlns:p14="http://schemas.microsoft.com/office/powerpoint/2010/main" val="1036811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third point of impact is service. Community service and giving back are the heart of PBNA. Each year we host and participate</a:t>
            </a:r>
            <a:r>
              <a:rPr lang="en-US" baseline="0" dirty="0" smtClean="0"/>
              <a:t> in</a:t>
            </a:r>
            <a:r>
              <a:rPr lang="en-US" dirty="0" smtClean="0"/>
              <a:t> a number of community service event including but not limited to: health fairs, supply drives, charitable donations and fundraising; in addition to helping at local organizations such as food banks. This not only keeps our members engaged and in connection with the communities that we serve, but it also gives us a deeper appreciation of the needs of those surrounding us</a:t>
            </a:r>
            <a:r>
              <a:rPr lang="en-US" baseline="0" dirty="0" smtClean="0"/>
              <a:t> and how we can best help. Service encapsulates both advocacy and partnership to ensure that each event and each endeavor has maximum impact and benefit to the communities that we serve.</a:t>
            </a:r>
            <a:endParaRPr lang="en-US" dirty="0" smtClean="0"/>
          </a:p>
          <a:p>
            <a:endParaRPr lang="en-US" dirty="0"/>
          </a:p>
        </p:txBody>
      </p:sp>
      <p:sp>
        <p:nvSpPr>
          <p:cNvPr id="4" name="Slide Number Placeholder 3"/>
          <p:cNvSpPr>
            <a:spLocks noGrp="1"/>
          </p:cNvSpPr>
          <p:nvPr>
            <p:ph type="sldNum" sz="quarter" idx="10"/>
          </p:nvPr>
        </p:nvSpPr>
        <p:spPr/>
        <p:txBody>
          <a:bodyPr/>
          <a:lstStyle/>
          <a:p>
            <a:fld id="{49E70C2A-C3CF-0F48-94D8-918ECC4A25AE}" type="slidenum">
              <a:rPr lang="en-US" smtClean="0"/>
              <a:t>5</a:t>
            </a:fld>
            <a:endParaRPr lang="en-US"/>
          </a:p>
        </p:txBody>
      </p:sp>
    </p:spTree>
    <p:extLst>
      <p:ext uri="{BB962C8B-B14F-4D97-AF65-F5344CB8AC3E}">
        <p14:creationId xmlns:p14="http://schemas.microsoft.com/office/powerpoint/2010/main" val="13967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final point of impact the scholarship. Scholarship helps to ensure the continuation of not only this organization, but the future of nursing. By providing scholarships for budding nursing students we are investing and our communities by investing In our futures. At PBN A, we use both young and old to put forth our mission and we encourage the young to get involved and</a:t>
            </a:r>
            <a:r>
              <a:rPr lang="en-US" baseline="0" dirty="0" smtClean="0"/>
              <a:t> </a:t>
            </a:r>
            <a:r>
              <a:rPr lang="en-US" dirty="0" smtClean="0"/>
              <a:t>use their strength and vigor for good. Not only do we support aspiring</a:t>
            </a:r>
            <a:r>
              <a:rPr lang="en-US" baseline="0" dirty="0" smtClean="0"/>
              <a:t> nurses </a:t>
            </a:r>
            <a:r>
              <a:rPr lang="en-US" dirty="0" smtClean="0"/>
              <a:t>financially, we also support the struggle that they face going through nursing school and finding jobs thereafter. We embrace this challenge and support our future generations.</a:t>
            </a:r>
            <a:endParaRPr lang="en-US" dirty="0"/>
          </a:p>
        </p:txBody>
      </p:sp>
      <p:sp>
        <p:nvSpPr>
          <p:cNvPr id="4" name="Slide Number Placeholder 3"/>
          <p:cNvSpPr>
            <a:spLocks noGrp="1"/>
          </p:cNvSpPr>
          <p:nvPr>
            <p:ph type="sldNum" sz="quarter" idx="10"/>
          </p:nvPr>
        </p:nvSpPr>
        <p:spPr/>
        <p:txBody>
          <a:bodyPr/>
          <a:lstStyle/>
          <a:p>
            <a:fld id="{49E70C2A-C3CF-0F48-94D8-918ECC4A25AE}" type="slidenum">
              <a:rPr lang="en-US" smtClean="0"/>
              <a:t>6</a:t>
            </a:fld>
            <a:endParaRPr lang="en-US"/>
          </a:p>
        </p:txBody>
      </p:sp>
    </p:spTree>
    <p:extLst>
      <p:ext uri="{BB962C8B-B14F-4D97-AF65-F5344CB8AC3E}">
        <p14:creationId xmlns:p14="http://schemas.microsoft.com/office/powerpoint/2010/main" val="277521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Mentorship is important from building connections between our members. On a national level and NBNA has</a:t>
            </a:r>
            <a:r>
              <a:rPr lang="en-US" baseline="0" dirty="0" smtClean="0"/>
              <a:t> a Collaborative Mentoring Program for nurses of all levels to provide support and empowerment during various transitional periods such as graduating from nursing school or transitioning into leadership roles on the job. On a local level, we too seek to partner with our members and help support their goals and future endeavors. </a:t>
            </a:r>
            <a:endParaRPr lang="en-US" dirty="0"/>
          </a:p>
        </p:txBody>
      </p:sp>
      <p:sp>
        <p:nvSpPr>
          <p:cNvPr id="4" name="Slide Number Placeholder 3"/>
          <p:cNvSpPr>
            <a:spLocks noGrp="1"/>
          </p:cNvSpPr>
          <p:nvPr>
            <p:ph type="sldNum" sz="quarter" idx="10"/>
          </p:nvPr>
        </p:nvSpPr>
        <p:spPr/>
        <p:txBody>
          <a:bodyPr/>
          <a:lstStyle/>
          <a:p>
            <a:fld id="{49E70C2A-C3CF-0F48-94D8-918ECC4A25AE}" type="slidenum">
              <a:rPr lang="en-US" smtClean="0"/>
              <a:t>7</a:t>
            </a:fld>
            <a:endParaRPr lang="en-US"/>
          </a:p>
        </p:txBody>
      </p:sp>
    </p:spTree>
    <p:extLst>
      <p:ext uri="{BB962C8B-B14F-4D97-AF65-F5344CB8AC3E}">
        <p14:creationId xmlns:p14="http://schemas.microsoft.com/office/powerpoint/2010/main" val="3400178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E70C2A-C3CF-0F48-94D8-918ECC4A25AE}" type="slidenum">
              <a:rPr lang="en-US" smtClean="0"/>
              <a:t>8</a:t>
            </a:fld>
            <a:endParaRPr lang="en-US"/>
          </a:p>
        </p:txBody>
      </p:sp>
    </p:spTree>
    <p:extLst>
      <p:ext uri="{BB962C8B-B14F-4D97-AF65-F5344CB8AC3E}">
        <p14:creationId xmlns:p14="http://schemas.microsoft.com/office/powerpoint/2010/main" val="1848225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will briefly</a:t>
            </a:r>
            <a:r>
              <a:rPr lang="en-US" baseline="0" dirty="0" smtClean="0"/>
              <a:t> mention each outlet. </a:t>
            </a:r>
            <a:endParaRPr lang="en-US" dirty="0"/>
          </a:p>
        </p:txBody>
      </p:sp>
      <p:sp>
        <p:nvSpPr>
          <p:cNvPr id="4" name="Slide Number Placeholder 3"/>
          <p:cNvSpPr>
            <a:spLocks noGrp="1"/>
          </p:cNvSpPr>
          <p:nvPr>
            <p:ph type="sldNum" sz="quarter" idx="10"/>
          </p:nvPr>
        </p:nvSpPr>
        <p:spPr/>
        <p:txBody>
          <a:bodyPr/>
          <a:lstStyle/>
          <a:p>
            <a:fld id="{49E70C2A-C3CF-0F48-94D8-918ECC4A25AE}" type="slidenum">
              <a:rPr lang="en-US" smtClean="0"/>
              <a:t>9</a:t>
            </a:fld>
            <a:endParaRPr lang="en-US"/>
          </a:p>
        </p:txBody>
      </p:sp>
    </p:spTree>
    <p:extLst>
      <p:ext uri="{BB962C8B-B14F-4D97-AF65-F5344CB8AC3E}">
        <p14:creationId xmlns:p14="http://schemas.microsoft.com/office/powerpoint/2010/main" val="98413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3CEC41E-48BD-4881-B6FF-D82EEBBCD904}" type="datetimeFigureOut">
              <a:rPr lang="en-US" smtClean="0"/>
              <a:t>2/23/21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2/23/21</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Click icon to add picture</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smtClean="0"/>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Click icon to add picture</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3CEC41E-48BD-4881-B6FF-D82EEBBCD904}" type="datetimeFigureOut">
              <a:rPr lang="en-US" smtClean="0"/>
              <a:t>2/23/21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03CEC41E-48BD-4881-B6FF-D82EEBBCD904}" type="datetimeFigureOut">
              <a:rPr lang="en-US" smtClean="0"/>
              <a:t>2/23/21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03CEC41E-48BD-4881-B6FF-D82EEBBCD904}" type="datetimeFigureOut">
              <a:rPr lang="en-US" smtClean="0"/>
              <a:t>2/23/21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CEC41E-48BD-4881-B6FF-D82EEBBCD904}" type="datetimeFigureOut">
              <a:rPr lang="en-US" smtClean="0"/>
              <a:t>2/23/21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EC41E-48BD-4881-B6FF-D82EEBBCD904}" type="datetimeFigureOut">
              <a:rPr lang="en-US" smtClean="0"/>
              <a:t>2/23/21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2/23/21</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03CEC41E-48BD-4881-B6FF-D82EEBBCD904}" type="datetimeFigureOut">
              <a:rPr lang="en-US" smtClean="0"/>
              <a:t>2/23/21</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459A5F39-4CE7-434C-A5CB-50A36345160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0.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1.png"/><Relationship Id="rId6" Type="http://schemas.openxmlformats.org/officeDocument/2006/relationships/image" Target="../media/image10.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3.xml"/><Relationship Id="rId5" Type="http://schemas.openxmlformats.org/officeDocument/2006/relationships/image" Target="../media/image12.png"/><Relationship Id="rId6" Type="http://schemas.openxmlformats.org/officeDocument/2006/relationships/image" Target="../media/image10.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xml"/><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0.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5.xml"/><Relationship Id="rId5" Type="http://schemas.openxmlformats.org/officeDocument/2006/relationships/image" Target="../media/image15.jpg"/><Relationship Id="rId6" Type="http://schemas.openxmlformats.org/officeDocument/2006/relationships/image" Target="../media/image16.jpg"/><Relationship Id="rId7" Type="http://schemas.openxmlformats.org/officeDocument/2006/relationships/image" Target="../media/image17.png"/><Relationship Id="rId8" Type="http://schemas.microsoft.com/office/2007/relationships/hdphoto" Target="../media/hdphoto1.wdp"/><Relationship Id="rId9" Type="http://schemas.openxmlformats.org/officeDocument/2006/relationships/image" Target="../media/image10.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18.jpg"/><Relationship Id="rId6" Type="http://schemas.openxmlformats.org/officeDocument/2006/relationships/image" Target="../media/image10.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7.xml"/><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10.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1.jpg"/><Relationship Id="rId6" Type="http://schemas.openxmlformats.org/officeDocument/2006/relationships/image" Target="../media/image10.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hyperlink" Target="http://www.nbna.org" TargetMode="External"/><Relationship Id="rId6" Type="http://schemas.openxmlformats.org/officeDocument/2006/relationships/hyperlink" Target="https://www.piedmontbna.com" TargetMode="External"/><Relationship Id="rId7" Type="http://schemas.openxmlformats.org/officeDocument/2006/relationships/image" Target="../media/image22.png"/><Relationship Id="rId8" Type="http://schemas.openxmlformats.org/officeDocument/2006/relationships/image" Target="../media/image10.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5039" y="3148156"/>
            <a:ext cx="7196328" cy="1470025"/>
          </a:xfrm>
        </p:spPr>
        <p:txBody>
          <a:bodyPr/>
          <a:lstStyle/>
          <a:p>
            <a:pPr algn="ctr"/>
            <a:r>
              <a:rPr lang="en-US" dirty="0" smtClean="0"/>
              <a:t>Piedmont Black Nurses Association</a:t>
            </a:r>
            <a:endParaRPr lang="en-US" dirty="0"/>
          </a:p>
        </p:txBody>
      </p:sp>
      <p:sp>
        <p:nvSpPr>
          <p:cNvPr id="3" name="Subtitle 2"/>
          <p:cNvSpPr>
            <a:spLocks noGrp="1"/>
          </p:cNvSpPr>
          <p:nvPr>
            <p:ph type="subTitle" idx="1"/>
          </p:nvPr>
        </p:nvSpPr>
        <p:spPr>
          <a:xfrm>
            <a:off x="975039" y="4764024"/>
            <a:ext cx="7196328" cy="987552"/>
          </a:xfrm>
        </p:spPr>
        <p:txBody>
          <a:bodyPr/>
          <a:lstStyle/>
          <a:p>
            <a:pPr algn="ctr"/>
            <a:r>
              <a:rPr lang="en-US" dirty="0" smtClean="0"/>
              <a:t>Advocacy. Support. Service. Scholarship</a:t>
            </a:r>
            <a:r>
              <a:rPr lang="en-US" dirty="0" smtClean="0"/>
              <a:t>. Mentorship.</a:t>
            </a: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24325898"/>
      </p:ext>
    </p:extLst>
  </p:cSld>
  <p:clrMapOvr>
    <a:masterClrMapping/>
  </p:clrMapOvr>
  <mc:AlternateContent xmlns:mc="http://schemas.openxmlformats.org/markup-compatibility/2006">
    <mc:Choice xmlns:p14="http://schemas.microsoft.com/office/powerpoint/2010/main" Requires="p14">
      <p:transition spd="med" p14:dur="700" advTm="30041">
        <p:fade/>
      </p:transition>
    </mc:Choice>
    <mc:Fallback>
      <p:transition xmlns:p14="http://schemas.microsoft.com/office/powerpoint/2010/main" spd="med" advTm="3004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Humble Beginnings </a:t>
            </a:r>
            <a:endParaRPr lang="en-US" dirty="0"/>
          </a:p>
        </p:txBody>
      </p:sp>
      <p:sp>
        <p:nvSpPr>
          <p:cNvPr id="3" name="Content Placeholder 2"/>
          <p:cNvSpPr>
            <a:spLocks noGrp="1"/>
          </p:cNvSpPr>
          <p:nvPr>
            <p:ph idx="1"/>
          </p:nvPr>
        </p:nvSpPr>
        <p:spPr/>
        <p:txBody>
          <a:bodyPr/>
          <a:lstStyle/>
          <a:p>
            <a:pPr marL="0" indent="0">
              <a:buNone/>
            </a:pPr>
            <a:endParaRPr lang="en-US" dirty="0" smtClean="0">
              <a:effectLst/>
            </a:endParaRPr>
          </a:p>
          <a:p>
            <a:endParaRPr lang="en-US" dirty="0"/>
          </a:p>
        </p:txBody>
      </p:sp>
      <p:pic>
        <p:nvPicPr>
          <p:cNvPr id="4" name="Picture 3"/>
          <p:cNvPicPr>
            <a:picLocks noChangeAspect="1"/>
          </p:cNvPicPr>
          <p:nvPr/>
        </p:nvPicPr>
        <p:blipFill>
          <a:blip r:embed="rId5"/>
          <a:stretch>
            <a:fillRect/>
          </a:stretch>
        </p:blipFill>
        <p:spPr>
          <a:xfrm>
            <a:off x="1216527" y="1831474"/>
            <a:ext cx="6702035" cy="5026526"/>
          </a:xfrm>
          <a:prstGeom prst="rect">
            <a:avLst/>
          </a:prstGeom>
        </p:spPr>
      </p:pic>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0362777"/>
      </p:ext>
    </p:extLst>
  </p:cSld>
  <p:clrMapOvr>
    <a:masterClrMapping/>
  </p:clrMapOvr>
  <mc:AlternateContent xmlns:mc="http://schemas.openxmlformats.org/markup-compatibility/2006">
    <mc:Choice xmlns:p14="http://schemas.microsoft.com/office/powerpoint/2010/main" Requires="p14">
      <p:transition spd="med" p14:dur="700" advTm="54197">
        <p:fade/>
      </p:transition>
    </mc:Choice>
    <mc:Fallback>
      <p:transition xmlns:p14="http://schemas.microsoft.com/office/powerpoint/2010/main" spd="med" advTm="5419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Advocacy </a:t>
            </a:r>
            <a:endParaRPr lang="en-US" dirty="0"/>
          </a:p>
        </p:txBody>
      </p:sp>
      <p:sp>
        <p:nvSpPr>
          <p:cNvPr id="3" name="Content Placeholder 2"/>
          <p:cNvSpPr>
            <a:spLocks noGrp="1"/>
          </p:cNvSpPr>
          <p:nvPr>
            <p:ph sz="half" idx="1"/>
          </p:nvPr>
        </p:nvSpPr>
        <p:spPr>
          <a:xfrm>
            <a:off x="173789" y="2565651"/>
            <a:ext cx="3315368" cy="3129296"/>
          </a:xfrm>
        </p:spPr>
        <p:txBody>
          <a:bodyPr/>
          <a:lstStyle/>
          <a:p>
            <a:r>
              <a:rPr lang="en-US" dirty="0" smtClean="0"/>
              <a:t>We bring awareness to health disparities in communities of color. </a:t>
            </a:r>
          </a:p>
          <a:p>
            <a:r>
              <a:rPr lang="en-US" dirty="0" smtClean="0"/>
              <a:t>We lobby for health initiatives and </a:t>
            </a:r>
            <a:r>
              <a:rPr lang="en-US" dirty="0" smtClean="0"/>
              <a:t>legislation </a:t>
            </a:r>
            <a:r>
              <a:rPr lang="en-US" dirty="0" smtClean="0"/>
              <a:t>that supports healthcare access and diversity. </a:t>
            </a:r>
            <a:endParaRPr lang="en-US" dirty="0"/>
          </a:p>
        </p:txBody>
      </p:sp>
      <p:pic>
        <p:nvPicPr>
          <p:cNvPr id="7" name="Picture 6"/>
          <p:cNvPicPr>
            <a:picLocks noChangeAspect="1"/>
          </p:cNvPicPr>
          <p:nvPr/>
        </p:nvPicPr>
        <p:blipFill>
          <a:blip r:embed="rId5"/>
          <a:stretch>
            <a:fillRect/>
          </a:stretch>
        </p:blipFill>
        <p:spPr>
          <a:xfrm>
            <a:off x="3489157" y="2084388"/>
            <a:ext cx="5347368" cy="4010526"/>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63206563"/>
      </p:ext>
    </p:extLst>
  </p:cSld>
  <p:clrMapOvr>
    <a:masterClrMapping/>
  </p:clrMapOvr>
  <mc:AlternateContent xmlns:mc="http://schemas.openxmlformats.org/markup-compatibility/2006">
    <mc:Choice xmlns:p14="http://schemas.microsoft.com/office/powerpoint/2010/main" Requires="p14">
      <p:transition spd="med" p14:dur="700" advTm="61329">
        <p:fade/>
      </p:transition>
    </mc:Choice>
    <mc:Fallback>
      <p:transition xmlns:p14="http://schemas.microsoft.com/office/powerpoint/2010/main" spd="med" advTm="6132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a:t>
            </a:r>
            <a:endParaRPr lang="en-US" dirty="0"/>
          </a:p>
        </p:txBody>
      </p:sp>
      <p:sp>
        <p:nvSpPr>
          <p:cNvPr id="4" name="Text Placeholder 3"/>
          <p:cNvSpPr>
            <a:spLocks noGrp="1"/>
          </p:cNvSpPr>
          <p:nvPr>
            <p:ph type="body" idx="1"/>
          </p:nvPr>
        </p:nvSpPr>
        <p:spPr/>
        <p:txBody>
          <a:bodyPr/>
          <a:lstStyle/>
          <a:p>
            <a:r>
              <a:rPr lang="en-US" dirty="0" smtClean="0"/>
              <a:t>Candle Making </a:t>
            </a:r>
            <a:endParaRPr lang="en-US" dirty="0"/>
          </a:p>
        </p:txBody>
      </p:sp>
      <p:pic>
        <p:nvPicPr>
          <p:cNvPr id="7" name="Content Placeholder 6" descr="Candles .jpg"/>
          <p:cNvPicPr>
            <a:picLocks noGrp="1" noChangeAspect="1"/>
          </p:cNvPicPr>
          <p:nvPr>
            <p:ph sz="half" idx="2"/>
          </p:nvPr>
        </p:nvPicPr>
        <p:blipFill>
          <a:blip r:embed="rId5">
            <a:extLst>
              <a:ext uri="{28A0092B-C50C-407E-A947-70E740481C1C}">
                <a14:useLocalDpi xmlns:a14="http://schemas.microsoft.com/office/drawing/2010/main" val="0"/>
              </a:ext>
            </a:extLst>
          </a:blip>
          <a:srcRect t="13005" b="13005"/>
          <a:stretch>
            <a:fillRect/>
          </a:stretch>
        </p:blipFill>
        <p:spPr>
          <a:xfrm>
            <a:off x="615212" y="2478832"/>
            <a:ext cx="3966322" cy="3912853"/>
          </a:xfrm>
        </p:spPr>
      </p:pic>
      <p:sp>
        <p:nvSpPr>
          <p:cNvPr id="5" name="Text Placeholder 4"/>
          <p:cNvSpPr>
            <a:spLocks noGrp="1"/>
          </p:cNvSpPr>
          <p:nvPr>
            <p:ph type="body" sz="quarter" idx="3"/>
          </p:nvPr>
        </p:nvSpPr>
        <p:spPr>
          <a:xfrm>
            <a:off x="4902822" y="5619778"/>
            <a:ext cx="3657600" cy="903288"/>
          </a:xfrm>
        </p:spPr>
        <p:txBody>
          <a:bodyPr/>
          <a:lstStyle/>
          <a:p>
            <a:r>
              <a:rPr lang="en-US" dirty="0" smtClean="0"/>
              <a:t>Black Live Matters Mural: Charlotte, NC</a:t>
            </a:r>
            <a:endParaRPr lang="en-US" dirty="0"/>
          </a:p>
        </p:txBody>
      </p:sp>
      <p:pic>
        <p:nvPicPr>
          <p:cNvPr id="8" name="Content Placeholder 7" descr="BLM.JPG"/>
          <p:cNvPicPr>
            <a:picLocks noGrp="1" noChangeAspect="1"/>
          </p:cNvPicPr>
          <p:nvPr>
            <p:ph sz="quarter" idx="4"/>
          </p:nvPr>
        </p:nvPicPr>
        <p:blipFill>
          <a:blip r:embed="rId6">
            <a:extLst>
              <a:ext uri="{28A0092B-C50C-407E-A947-70E740481C1C}">
                <a14:useLocalDpi xmlns:a14="http://schemas.microsoft.com/office/drawing/2010/main" val="0"/>
              </a:ext>
            </a:extLst>
          </a:blip>
          <a:srcRect l="5864" r="5864"/>
          <a:stretch>
            <a:fillRect/>
          </a:stretch>
        </p:blipFill>
        <p:spPr>
          <a:xfrm>
            <a:off x="4902822" y="1866900"/>
            <a:ext cx="3804061" cy="3752878"/>
          </a:xfrm>
        </p:spPr>
      </p:pic>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31200" y="5892800"/>
            <a:ext cx="812800" cy="812800"/>
          </a:xfrm>
          <a:prstGeom prst="rect">
            <a:avLst/>
          </a:prstGeom>
        </p:spPr>
      </p:pic>
    </p:spTree>
    <p:extLst>
      <p:ext uri="{BB962C8B-B14F-4D97-AF65-F5344CB8AC3E}">
        <p14:creationId xmlns:p14="http://schemas.microsoft.com/office/powerpoint/2010/main" val="56613327"/>
      </p:ext>
    </p:extLst>
  </p:cSld>
  <p:clrMapOvr>
    <a:masterClrMapping/>
  </p:clrMapOvr>
  <mc:AlternateContent xmlns:mc="http://schemas.openxmlformats.org/markup-compatibility/2006">
    <mc:Choice xmlns:p14="http://schemas.microsoft.com/office/powerpoint/2010/main" Requires="p14">
      <p:transition spd="med" p14:dur="700" advTm="59808">
        <p:fade/>
      </p:transition>
    </mc:Choice>
    <mc:Fallback>
      <p:transition xmlns:p14="http://schemas.microsoft.com/office/powerpoint/2010/main" spd="med" advTm="5980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46" y="413799"/>
            <a:ext cx="3250360" cy="557520"/>
          </a:xfrm>
        </p:spPr>
        <p:txBody>
          <a:bodyPr/>
          <a:lstStyle/>
          <a:p>
            <a:r>
              <a:rPr lang="en-US" dirty="0" smtClean="0"/>
              <a:t>Service</a:t>
            </a:r>
            <a:endParaRPr lang="en-US" dirty="0"/>
          </a:p>
        </p:txBody>
      </p:sp>
      <p:sp>
        <p:nvSpPr>
          <p:cNvPr id="4" name="Text Placeholder 3"/>
          <p:cNvSpPr>
            <a:spLocks noGrp="1"/>
          </p:cNvSpPr>
          <p:nvPr>
            <p:ph type="body" sz="half" idx="2"/>
          </p:nvPr>
        </p:nvSpPr>
        <p:spPr>
          <a:xfrm>
            <a:off x="516439" y="1213985"/>
            <a:ext cx="3250360" cy="1839564"/>
          </a:xfrm>
        </p:spPr>
        <p:txBody>
          <a:bodyPr/>
          <a:lstStyle/>
          <a:p>
            <a:r>
              <a:rPr lang="en-US" dirty="0" smtClean="0"/>
              <a:t>“There is no higher religion than human service. To work for the common good is the greatest creed.” </a:t>
            </a:r>
          </a:p>
          <a:p>
            <a:r>
              <a:rPr lang="en-US" dirty="0" smtClean="0"/>
              <a:t>-Woodrow Wilson </a:t>
            </a:r>
            <a:endParaRPr lang="en-US" dirty="0"/>
          </a:p>
        </p:txBody>
      </p:sp>
      <p:pic>
        <p:nvPicPr>
          <p:cNvPr id="8" name="Picture Placeholder 7" descr="Food.jpg"/>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23902" b="23902"/>
          <a:stretch>
            <a:fillRect/>
          </a:stretch>
        </p:blipFill>
        <p:spPr>
          <a:xfrm rot="307655">
            <a:off x="4354019" y="3508128"/>
            <a:ext cx="4141140" cy="2881378"/>
          </a:xfrm>
        </p:spPr>
      </p:pic>
      <p:pic>
        <p:nvPicPr>
          <p:cNvPr id="7" name="Picture Placeholder 6" descr="DRive.jpg"/>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15217" b="15217"/>
          <a:stretch>
            <a:fillRect/>
          </a:stretch>
        </p:blipFill>
        <p:spPr/>
      </p:pic>
      <p:sp>
        <p:nvSpPr>
          <p:cNvPr id="9" name="Text Placeholder 3"/>
          <p:cNvSpPr txBox="1">
            <a:spLocks/>
          </p:cNvSpPr>
          <p:nvPr/>
        </p:nvSpPr>
        <p:spPr>
          <a:xfrm>
            <a:off x="686056" y="4363632"/>
            <a:ext cx="3250360" cy="1839564"/>
          </a:xfrm>
          <a:prstGeom prst="rect">
            <a:avLst/>
          </a:prstGeom>
        </p:spPr>
        <p:txBody>
          <a:bodyPr vert="horz" lIns="91440" tIns="45720" rIns="91440" bIns="45720" rtlCol="0" anchor="t" anchorCtr="0">
            <a:noAutofit/>
          </a:bodyPr>
          <a:lstStyle>
            <a:lvl1pPr marL="0" indent="0" algn="ctr" defTabSz="914400" rtl="0" eaLnBrk="1" latinLnBrk="0" hangingPunct="1">
              <a:spcBef>
                <a:spcPts val="600"/>
              </a:spcBef>
              <a:buFont typeface="Wingdings 2" pitchFamily="18" charset="2"/>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l" defTabSz="914400" rtl="0" eaLnBrk="1" latinLnBrk="0" hangingPunct="1">
              <a:spcBef>
                <a:spcPts val="600"/>
              </a:spcBef>
              <a:buFont typeface="Wingdings 2" pitchFamily="18" charset="2"/>
              <a:buNone/>
              <a:defRPr sz="1200" kern="1200">
                <a:solidFill>
                  <a:schemeClr val="bg1"/>
                </a:solidFill>
                <a:effectLst>
                  <a:outerShdw blurRad="63500" dist="50800" dir="2700000" algn="tl" rotWithShape="0">
                    <a:prstClr val="black">
                      <a:alpha val="50000"/>
                    </a:prstClr>
                  </a:outerShdw>
                </a:effectLst>
                <a:latin typeface="+mn-lt"/>
                <a:ea typeface="+mn-ea"/>
                <a:cs typeface="+mn-cs"/>
              </a:defRPr>
            </a:lvl2pPr>
            <a:lvl3pPr marL="914400" indent="0" algn="l" defTabSz="914400" rtl="0" eaLnBrk="1" latinLnBrk="0" hangingPunct="1">
              <a:spcBef>
                <a:spcPts val="600"/>
              </a:spcBef>
              <a:buFont typeface="Wingdings 2" pitchFamily="18" charset="2"/>
              <a:buNone/>
              <a:defRPr sz="1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0" algn="l" defTabSz="914400" rtl="0" eaLnBrk="1" latinLnBrk="0" hangingPunct="1">
              <a:spcBef>
                <a:spcPts val="600"/>
              </a:spcBef>
              <a:buFont typeface="Wingdings 2" pitchFamily="18" charset="2"/>
              <a:buNone/>
              <a:defRPr sz="900" kern="1200">
                <a:solidFill>
                  <a:schemeClr val="bg1"/>
                </a:solidFill>
                <a:effectLst>
                  <a:outerShdw blurRad="63500" dist="50800" dir="2700000" algn="tl" rotWithShape="0">
                    <a:prstClr val="black">
                      <a:alpha val="50000"/>
                    </a:prstClr>
                  </a:outerShdw>
                </a:effectLst>
                <a:latin typeface="+mn-lt"/>
                <a:ea typeface="+mn-ea"/>
                <a:cs typeface="+mn-cs"/>
              </a:defRPr>
            </a:lvl4pPr>
            <a:lvl5pPr marL="1828800" indent="0" algn="l" defTabSz="914400" rtl="0" eaLnBrk="1" latinLnBrk="0" hangingPunct="1">
              <a:spcBef>
                <a:spcPts val="600"/>
              </a:spcBef>
              <a:buFont typeface="Wingdings 2" pitchFamily="18" charset="2"/>
              <a:buNone/>
              <a:defRPr sz="900" kern="1200">
                <a:solidFill>
                  <a:schemeClr val="bg1"/>
                </a:solidFill>
                <a:effectLst>
                  <a:outerShdw blurRad="63500" dist="50800" dir="2700000" algn="tl" rotWithShape="0">
                    <a:prstClr val="black">
                      <a:alpha val="50000"/>
                    </a:prstClr>
                  </a:outerShdw>
                </a:effectLst>
                <a:latin typeface="+mn-lt"/>
                <a:ea typeface="+mn-ea"/>
                <a:cs typeface="+mn-cs"/>
              </a:defRPr>
            </a:lvl5pPr>
            <a:lvl6pPr marL="2286000" indent="0" algn="l" defTabSz="914400" rtl="0" eaLnBrk="1" latinLnBrk="0" hangingPunct="1">
              <a:spcBef>
                <a:spcPct val="20000"/>
              </a:spcBef>
              <a:buFont typeface="Wingdings 2" pitchFamily="18" charset="2"/>
              <a:buNone/>
              <a:defRPr lang="en-US" sz="900" kern="1200">
                <a:solidFill>
                  <a:schemeClr val="bg1"/>
                </a:solidFill>
                <a:effectLst>
                  <a:outerShdw blurRad="63500" dist="50800" dir="2700000" algn="tl" rotWithShape="0">
                    <a:prstClr val="black">
                      <a:alpha val="50000"/>
                    </a:prstClr>
                  </a:outerShdw>
                </a:effectLst>
                <a:latin typeface="+mn-lt"/>
                <a:ea typeface="+mn-ea"/>
                <a:cs typeface="+mn-cs"/>
              </a:defRPr>
            </a:lvl6pPr>
            <a:lvl7pPr marL="2743200" indent="0" algn="l" defTabSz="914400" rtl="0" eaLnBrk="1" latinLnBrk="0" hangingPunct="1">
              <a:spcBef>
                <a:spcPct val="20000"/>
              </a:spcBef>
              <a:buFont typeface="Wingdings 2" pitchFamily="18" charset="2"/>
              <a:buNone/>
              <a:defRPr lang="en-US" sz="900" kern="1200">
                <a:solidFill>
                  <a:schemeClr val="bg1"/>
                </a:solidFill>
                <a:effectLst>
                  <a:outerShdw blurRad="63500" dist="50800" dir="2700000" algn="tl" rotWithShape="0">
                    <a:prstClr val="black">
                      <a:alpha val="50000"/>
                    </a:prstClr>
                  </a:outerShdw>
                </a:effectLst>
                <a:latin typeface="+mn-lt"/>
                <a:ea typeface="+mn-ea"/>
                <a:cs typeface="+mn-cs"/>
              </a:defRPr>
            </a:lvl7pPr>
            <a:lvl8pPr marL="3200400" indent="0" algn="l" defTabSz="914400" rtl="0" eaLnBrk="1" latinLnBrk="0" hangingPunct="1">
              <a:spcBef>
                <a:spcPct val="20000"/>
              </a:spcBef>
              <a:buFont typeface="Wingdings 2" pitchFamily="18" charset="2"/>
              <a:buNone/>
              <a:defRPr lang="en-US" sz="900" kern="1200">
                <a:solidFill>
                  <a:schemeClr val="bg1"/>
                </a:solidFill>
                <a:effectLst>
                  <a:outerShdw blurRad="63500" dist="50800" dir="2700000" algn="tl" rotWithShape="0">
                    <a:prstClr val="black">
                      <a:alpha val="50000"/>
                    </a:prstClr>
                  </a:outerShdw>
                </a:effectLst>
                <a:latin typeface="+mn-lt"/>
                <a:ea typeface="+mn-ea"/>
                <a:cs typeface="+mn-cs"/>
              </a:defRPr>
            </a:lvl8pPr>
            <a:lvl9pPr marL="3657600" indent="0" algn="l" defTabSz="914400" rtl="0" eaLnBrk="1" latinLnBrk="0" hangingPunct="1">
              <a:spcBef>
                <a:spcPct val="20000"/>
              </a:spcBef>
              <a:buFont typeface="Wingdings 2" pitchFamily="18" charset="2"/>
              <a:buNone/>
              <a:defRPr lang="en-US" sz="900" kern="120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n-US" dirty="0" smtClean="0"/>
              <a:t>“The best way to find yourself is to lose yourself in the service of others.” </a:t>
            </a:r>
          </a:p>
          <a:p>
            <a:r>
              <a:rPr lang="en-US" dirty="0" smtClean="0"/>
              <a:t>-Mahatma </a:t>
            </a:r>
            <a:r>
              <a:rPr lang="en-US" dirty="0" err="1" smtClean="0"/>
              <a:t>Ghandi</a:t>
            </a:r>
            <a:endParaRPr lang="en-US" dirty="0"/>
          </a:p>
        </p:txBody>
      </p:sp>
      <p:pic>
        <p:nvPicPr>
          <p:cNvPr id="5" name="Picture 4" descr="hand.jpg"/>
          <p:cNvPicPr>
            <a:picLocks noChangeAspect="1"/>
          </p:cNvPicPr>
          <p:nvPr/>
        </p:nvPicPr>
        <p:blipFill>
          <a:blip r:embed="rId7">
            <a:extLst>
              <a:ext uri="{BEBA8EAE-BF5A-486C-A8C5-ECC9F3942E4B}">
                <a14:imgProps xmlns:a14="http://schemas.microsoft.com/office/drawing/2010/main">
                  <a14:imgLayer r:embed="rId8">
                    <a14:imgEffect>
                      <a14:backgroundRemoval t="9901" b="89604" l="7200" r="94800"/>
                    </a14:imgEffect>
                  </a14:imgLayer>
                </a14:imgProps>
              </a:ext>
              <a:ext uri="{28A0092B-C50C-407E-A947-70E740481C1C}">
                <a14:useLocalDpi xmlns:a14="http://schemas.microsoft.com/office/drawing/2010/main" val="0"/>
              </a:ext>
            </a:extLst>
          </a:blip>
          <a:stretch>
            <a:fillRect/>
          </a:stretch>
        </p:blipFill>
        <p:spPr>
          <a:xfrm>
            <a:off x="931979" y="2506778"/>
            <a:ext cx="2834820" cy="2290535"/>
          </a:xfrm>
          <a:prstGeom prst="rect">
            <a:avLst/>
          </a:prstGeom>
        </p:spPr>
      </p:pic>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63628292"/>
      </p:ext>
    </p:extLst>
  </p:cSld>
  <p:clrMapOvr>
    <a:masterClrMapping/>
  </p:clrMapOvr>
  <mc:AlternateContent xmlns:mc="http://schemas.openxmlformats.org/markup-compatibility/2006">
    <mc:Choice xmlns:p14="http://schemas.microsoft.com/office/powerpoint/2010/main" Requires="p14">
      <p:transition spd="med" p14:dur="700" advTm="59514">
        <p:fade/>
      </p:transition>
    </mc:Choice>
    <mc:Fallback>
      <p:transition xmlns:p14="http://schemas.microsoft.com/office/powerpoint/2010/main" spd="med" advTm="59514">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Scholarship</a:t>
            </a:r>
            <a:endParaRPr lang="en-US" dirty="0"/>
          </a:p>
        </p:txBody>
      </p:sp>
      <p:sp>
        <p:nvSpPr>
          <p:cNvPr id="4" name="Subtitle 3"/>
          <p:cNvSpPr>
            <a:spLocks noGrp="1"/>
          </p:cNvSpPr>
          <p:nvPr>
            <p:ph type="subTitle" idx="1"/>
          </p:nvPr>
        </p:nvSpPr>
        <p:spPr/>
        <p:txBody>
          <a:bodyPr/>
          <a:lstStyle/>
          <a:p>
            <a:r>
              <a:rPr lang="en-US" dirty="0" smtClean="0"/>
              <a:t>Giving back to </a:t>
            </a:r>
            <a:r>
              <a:rPr lang="en-US" dirty="0" smtClean="0"/>
              <a:t>our </a:t>
            </a:r>
            <a:r>
              <a:rPr lang="en-US" dirty="0" smtClean="0"/>
              <a:t>future in nursing. </a:t>
            </a:r>
            <a:endParaRPr lang="en-US" dirty="0"/>
          </a:p>
        </p:txBody>
      </p:sp>
      <p:pic>
        <p:nvPicPr>
          <p:cNvPr id="6" name="Picture Placeholder 5" descr="khiana .jpg"/>
          <p:cNvPicPr>
            <a:picLocks noGrp="1" noChangeAspect="1"/>
          </p:cNvPicPr>
          <p:nvPr>
            <p:ph type="pic" sz="quarter" idx="12"/>
          </p:nvPr>
        </p:nvPicPr>
        <p:blipFill rotWithShape="1">
          <a:blip r:embed="rId5">
            <a:alphaModFix/>
            <a:extLst>
              <a:ext uri="{28A0092B-C50C-407E-A947-70E740481C1C}">
                <a14:useLocalDpi xmlns:a14="http://schemas.microsoft.com/office/drawing/2010/main" val="0"/>
              </a:ext>
            </a:extLst>
          </a:blip>
          <a:srcRect t="12807" b="8618"/>
          <a:stretch/>
        </p:blipFill>
        <p:spPr>
          <a:xfrm rot="504148">
            <a:off x="4104458" y="303511"/>
            <a:ext cx="4475811" cy="4379509"/>
          </a:xfrm>
        </p:spPr>
      </p:pic>
      <p:sp>
        <p:nvSpPr>
          <p:cNvPr id="3" name="TextBox 2"/>
          <p:cNvSpPr txBox="1"/>
          <p:nvPr/>
        </p:nvSpPr>
        <p:spPr>
          <a:xfrm>
            <a:off x="5009042" y="3267582"/>
            <a:ext cx="1084579" cy="198105"/>
          </a:xfrm>
          <a:prstGeom prst="rect">
            <a:avLst/>
          </a:prstGeom>
          <a:solidFill>
            <a:srgbClr val="CBCFC7"/>
          </a:solidFill>
        </p:spPr>
        <p:txBody>
          <a:bodyPr wrap="square" rtlCol="0">
            <a:spAutoFit/>
          </a:bodyPr>
          <a:lstStyle/>
          <a:p>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6272791"/>
      </p:ext>
    </p:extLst>
  </p:cSld>
  <p:clrMapOvr>
    <a:masterClrMapping/>
  </p:clrMapOvr>
  <mc:AlternateContent xmlns:mc="http://schemas.openxmlformats.org/markup-compatibility/2006">
    <mc:Choice xmlns:p14="http://schemas.microsoft.com/office/powerpoint/2010/main" Requires="p14">
      <p:transition spd="med" p14:dur="700" advTm="40068">
        <p:fade/>
      </p:transition>
    </mc:Choice>
    <mc:Fallback>
      <p:transition xmlns:p14="http://schemas.microsoft.com/office/powerpoint/2010/main" spd="med" advTm="4006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Mentorship</a:t>
            </a:r>
            <a:endParaRPr lang="en-US" dirty="0"/>
          </a:p>
        </p:txBody>
      </p:sp>
      <p:pic>
        <p:nvPicPr>
          <p:cNvPr id="5" name="Content Placeholder 4" descr="Mentor.jpg"/>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13103" r="-13103"/>
          <a:stretch/>
        </p:blipFill>
        <p:spPr>
          <a:xfrm>
            <a:off x="199385" y="2084388"/>
            <a:ext cx="4223390" cy="4183062"/>
          </a:xfrm>
        </p:spPr>
      </p:pic>
      <p:pic>
        <p:nvPicPr>
          <p:cNvPr id="6" name="Content Placeholder 5" descr="Mentor 2.jpg"/>
          <p:cNvPicPr>
            <a:picLocks noGrp="1" noChangeAspect="1"/>
          </p:cNvPicPr>
          <p:nvPr>
            <p:ph sz="half" idx="2"/>
          </p:nvPr>
        </p:nvPicPr>
        <p:blipFill>
          <a:blip r:embed="rId6">
            <a:extLst>
              <a:ext uri="{28A0092B-C50C-407E-A947-70E740481C1C}">
                <a14:useLocalDpi xmlns:a14="http://schemas.microsoft.com/office/drawing/2010/main" val="0"/>
              </a:ext>
            </a:extLst>
          </a:blip>
          <a:srcRect l="7920" r="7920"/>
          <a:stretch>
            <a:fillRect/>
          </a:stretch>
        </p:blipFill>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1721917"/>
      </p:ext>
    </p:extLst>
  </p:cSld>
  <p:clrMapOvr>
    <a:masterClrMapping/>
  </p:clrMapOvr>
  <mc:AlternateContent xmlns:mc="http://schemas.openxmlformats.org/markup-compatibility/2006">
    <mc:Choice xmlns:p14="http://schemas.microsoft.com/office/powerpoint/2010/main" Requires="p14">
      <p:transition spd="slow" p14:dur="2000" advTm="41039"/>
    </mc:Choice>
    <mc:Fallback>
      <p:transition xmlns:p14="http://schemas.microsoft.com/office/powerpoint/2010/main" spd="slow" advTm="4103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Get Involved?</a:t>
            </a:r>
            <a:endParaRPr lang="en-US" dirty="0"/>
          </a:p>
        </p:txBody>
      </p:sp>
      <p:pic>
        <p:nvPicPr>
          <p:cNvPr id="4" name="Content Placeholder 3" descr="EBoard.jpg"/>
          <p:cNvPicPr>
            <a:picLocks noGrp="1" noChangeAspect="1"/>
          </p:cNvPicPr>
          <p:nvPr>
            <p:ph idx="1"/>
          </p:nvPr>
        </p:nvPicPr>
        <p:blipFill rotWithShape="1">
          <a:blip r:embed="rId5">
            <a:extLst>
              <a:ext uri="{28A0092B-C50C-407E-A947-70E740481C1C}">
                <a14:useLocalDpi xmlns:a14="http://schemas.microsoft.com/office/drawing/2010/main" val="0"/>
              </a:ext>
            </a:extLst>
          </a:blip>
          <a:srcRect t="12755" b="26027"/>
          <a:stretch/>
        </p:blipFill>
        <p:spPr>
          <a:xfrm>
            <a:off x="1912284" y="1696871"/>
            <a:ext cx="5280480" cy="5038251"/>
          </a:xfr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46411981"/>
      </p:ext>
    </p:extLst>
  </p:cSld>
  <p:clrMapOvr>
    <a:masterClrMapping/>
  </p:clrMapOvr>
  <mc:AlternateContent xmlns:mc="http://schemas.openxmlformats.org/markup-compatibility/2006">
    <mc:Choice xmlns:p14="http://schemas.microsoft.com/office/powerpoint/2010/main" Requires="p14">
      <p:transition spd="med" p14:dur="700" advTm="8841">
        <p:fade/>
      </p:transition>
    </mc:Choice>
    <mc:Fallback>
      <p:transition xmlns:p14="http://schemas.microsoft.com/office/powerpoint/2010/main" spd="med" advTm="884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You Can Find Us </a:t>
            </a:r>
            <a:endParaRPr lang="en-US" dirty="0"/>
          </a:p>
        </p:txBody>
      </p:sp>
      <p:sp>
        <p:nvSpPr>
          <p:cNvPr id="3" name="Content Placeholder 2"/>
          <p:cNvSpPr>
            <a:spLocks noGrp="1"/>
          </p:cNvSpPr>
          <p:nvPr>
            <p:ph idx="1"/>
          </p:nvPr>
        </p:nvSpPr>
        <p:spPr>
          <a:xfrm>
            <a:off x="401053" y="1857160"/>
            <a:ext cx="8261684" cy="3231365"/>
          </a:xfrm>
        </p:spPr>
        <p:txBody>
          <a:bodyPr/>
          <a:lstStyle/>
          <a:p>
            <a:r>
              <a:rPr lang="en-US" dirty="0" smtClean="0"/>
              <a:t>NBNA Website: </a:t>
            </a:r>
            <a:r>
              <a:rPr lang="en-US" dirty="0" smtClean="0">
                <a:hlinkClick r:id="rId5"/>
              </a:rPr>
              <a:t>www.nbna.org</a:t>
            </a:r>
            <a:r>
              <a:rPr lang="en-US" dirty="0" smtClean="0"/>
              <a:t> </a:t>
            </a:r>
          </a:p>
          <a:p>
            <a:r>
              <a:rPr lang="en-US" dirty="0" smtClean="0"/>
              <a:t>Chapter </a:t>
            </a:r>
            <a:r>
              <a:rPr lang="en-US" dirty="0"/>
              <a:t>W</a:t>
            </a:r>
            <a:r>
              <a:rPr lang="en-US" dirty="0" smtClean="0"/>
              <a:t>ebsite</a:t>
            </a:r>
            <a:r>
              <a:rPr lang="en-US" dirty="0"/>
              <a:t>: </a:t>
            </a:r>
            <a:r>
              <a:rPr lang="en-US" dirty="0">
                <a:hlinkClick r:id="rId6"/>
              </a:rPr>
              <a:t>https://</a:t>
            </a:r>
            <a:r>
              <a:rPr lang="en-US" dirty="0" smtClean="0">
                <a:hlinkClick r:id="rId6"/>
              </a:rPr>
              <a:t>www.piedmontbna.com</a:t>
            </a:r>
            <a:endParaRPr lang="en-US" dirty="0" smtClean="0"/>
          </a:p>
          <a:p>
            <a:r>
              <a:rPr lang="en-US" dirty="0" smtClean="0"/>
              <a:t>Facebook </a:t>
            </a:r>
            <a:r>
              <a:rPr lang="en-US" dirty="0" smtClean="0"/>
              <a:t>Group: Piedmont Black Nurses Association</a:t>
            </a:r>
          </a:p>
          <a:p>
            <a:r>
              <a:rPr lang="en-US" dirty="0" err="1" smtClean="0"/>
              <a:t>Instagram</a:t>
            </a:r>
            <a:r>
              <a:rPr lang="en-US" dirty="0" smtClean="0"/>
              <a:t>: @</a:t>
            </a:r>
            <a:r>
              <a:rPr lang="en-US" dirty="0" err="1" smtClean="0"/>
              <a:t>piedmont_bna</a:t>
            </a:r>
            <a:endParaRPr lang="en-US" dirty="0" smtClean="0"/>
          </a:p>
          <a:p>
            <a:r>
              <a:rPr lang="en-US" dirty="0"/>
              <a:t>Email: </a:t>
            </a:r>
            <a:r>
              <a:rPr lang="en-US" dirty="0" err="1"/>
              <a:t>piedmontblacknurses@gmail.com</a:t>
            </a:r>
            <a:endParaRPr lang="en-US" dirty="0"/>
          </a:p>
        </p:txBody>
      </p:sp>
      <p:pic>
        <p:nvPicPr>
          <p:cNvPr id="4" name="Picture 3"/>
          <p:cNvPicPr>
            <a:picLocks noChangeAspect="1"/>
          </p:cNvPicPr>
          <p:nvPr/>
        </p:nvPicPr>
        <p:blipFill rotWithShape="1">
          <a:blip r:embed="rId7"/>
          <a:srcRect l="3815" t="14620" r="3005" b="16570"/>
          <a:stretch/>
        </p:blipFill>
        <p:spPr>
          <a:xfrm>
            <a:off x="3058092" y="4945836"/>
            <a:ext cx="3021259" cy="1757009"/>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84318135"/>
      </p:ext>
    </p:extLst>
  </p:cSld>
  <p:clrMapOvr>
    <a:masterClrMapping/>
  </p:clrMapOvr>
  <mc:AlternateContent xmlns:mc="http://schemas.openxmlformats.org/markup-compatibility/2006">
    <mc:Choice xmlns:p14="http://schemas.microsoft.com/office/powerpoint/2010/main" Requires="p14">
      <p:transition spd="med" p14:dur="700" advTm="86922">
        <p:fade/>
      </p:transition>
    </mc:Choice>
    <mc:Fallback>
      <p:transition xmlns:p14="http://schemas.microsoft.com/office/powerpoint/2010/main" spd="med" advTm="8692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8557</TotalTime>
  <Words>897</Words>
  <Application>Microsoft Macintosh PowerPoint</Application>
  <PresentationFormat>On-screen Show (4:3)</PresentationFormat>
  <Paragraphs>40</Paragraphs>
  <Slides>9</Slides>
  <Notes>9</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Habitat</vt:lpstr>
      <vt:lpstr>Piedmont Black Nurses Association</vt:lpstr>
      <vt:lpstr>From Humble Beginnings </vt:lpstr>
      <vt:lpstr>Advocacy </vt:lpstr>
      <vt:lpstr>Support</vt:lpstr>
      <vt:lpstr>Service</vt:lpstr>
      <vt:lpstr>Scholarship</vt:lpstr>
      <vt:lpstr>Mentorship</vt:lpstr>
      <vt:lpstr>How To Get Involved?</vt:lpstr>
      <vt:lpstr>Where You Can Find Us </vt:lpstr>
    </vt:vector>
  </TitlesOfParts>
  <Company>Queens University of Charlotte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Piedmont Black Nurses Association</dc:title>
  <dc:creator>Olivia Brown</dc:creator>
  <cp:lastModifiedBy>Olivia Brown</cp:lastModifiedBy>
  <cp:revision>42</cp:revision>
  <dcterms:created xsi:type="dcterms:W3CDTF">2021-02-22T02:05:35Z</dcterms:created>
  <dcterms:modified xsi:type="dcterms:W3CDTF">2021-02-28T00:55:52Z</dcterms:modified>
</cp:coreProperties>
</file>